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sldIdLst>
    <p:sldId id="357" r:id="rId3"/>
    <p:sldId id="325" r:id="rId4"/>
    <p:sldId id="326" r:id="rId5"/>
    <p:sldId id="327" r:id="rId6"/>
    <p:sldId id="329" r:id="rId7"/>
    <p:sldId id="330" r:id="rId8"/>
    <p:sldId id="328" r:id="rId9"/>
    <p:sldId id="280" r:id="rId10"/>
    <p:sldId id="331" r:id="rId12"/>
    <p:sldId id="318" r:id="rId13"/>
    <p:sldId id="319" r:id="rId14"/>
    <p:sldId id="320" r:id="rId15"/>
    <p:sldId id="269" r:id="rId16"/>
    <p:sldId id="270" r:id="rId17"/>
    <p:sldId id="321" r:id="rId18"/>
    <p:sldId id="281" r:id="rId19"/>
    <p:sldId id="260" r:id="rId20"/>
    <p:sldId id="282" r:id="rId21"/>
    <p:sldId id="283" r:id="rId22"/>
    <p:sldId id="322" r:id="rId23"/>
    <p:sldId id="323" r:id="rId24"/>
    <p:sldId id="324" r:id="rId25"/>
    <p:sldId id="272" r:id="rId26"/>
    <p:sldId id="289" r:id="rId27"/>
    <p:sldId id="290" r:id="rId28"/>
    <p:sldId id="291" r:id="rId29"/>
    <p:sldId id="292" r:id="rId30"/>
    <p:sldId id="293" r:id="rId31"/>
    <p:sldId id="278" r:id="rId32"/>
    <p:sldId id="279" r:id="rId33"/>
    <p:sldId id="273" r:id="rId34"/>
    <p:sldId id="276" r:id="rId35"/>
    <p:sldId id="361"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0171" autoAdjust="0"/>
  </p:normalViewPr>
  <p:slideViewPr>
    <p:cSldViewPr snapToGrid="0">
      <p:cViewPr varScale="1">
        <p:scale>
          <a:sx n="54" d="100"/>
          <a:sy n="54" d="100"/>
        </p:scale>
        <p:origin x="1080" y="40"/>
      </p:cViewPr>
      <p:guideLst/>
    </p:cSldViewPr>
  </p:slideViewPr>
  <p:notesTextViewPr>
    <p:cViewPr>
      <p:scale>
        <a:sx n="1" d="1"/>
        <a:sy n="1" d="1"/>
      </p:scale>
      <p:origin x="0" y="0"/>
    </p:cViewPr>
  </p:notesTextViewPr>
  <p:notesViewPr>
    <p:cSldViewPr snapToGrid="0">
      <p:cViewPr varScale="1">
        <p:scale>
          <a:sx n="45" d="100"/>
          <a:sy n="45" d="100"/>
        </p:scale>
        <p:origin x="2760" y="6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notesMaster" Target="notesMasters/notesMaster1.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F1323A-E9CA-4C4A-8D5B-65C8F2BDCBA5}"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81E374-2212-41E5-9AAA-D676812271EB}"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 container is a way to package applications with everything they need including the dependencies and all the configurations.</a:t>
            </a:r>
            <a:endParaRPr lang="en-IN" dirty="0"/>
          </a:p>
          <a:p>
            <a:r>
              <a:rPr lang="en-IN" dirty="0"/>
              <a:t>Microservices are tiny piece of functionalities that are used as a service. These are independent building blocks, with the help of which it becomes easier to create, test and understand an application</a:t>
            </a:r>
            <a:endParaRPr lang="en-IN" dirty="0"/>
          </a:p>
          <a:p>
            <a:endParaRPr lang="en-IN" dirty="0"/>
          </a:p>
        </p:txBody>
      </p:sp>
      <p:sp>
        <p:nvSpPr>
          <p:cNvPr id="4" name="Slide Number Placeholder 3"/>
          <p:cNvSpPr>
            <a:spLocks noGrp="1"/>
          </p:cNvSpPr>
          <p:nvPr>
            <p:ph type="sldNum" sz="quarter" idx="5"/>
          </p:nvPr>
        </p:nvSpPr>
        <p:spPr/>
        <p:txBody>
          <a:bodyPr/>
          <a:lstStyle/>
          <a:p>
            <a:fld id="{0A81E374-2212-41E5-9AAA-D676812271EB}" type="slidenum">
              <a:rPr lang="en-IN" smtClean="0"/>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Day All,</a:t>
            </a:r>
            <a:endParaRPr lang="en-US" dirty="0"/>
          </a:p>
          <a:p>
            <a:r>
              <a:rPr lang="en-US" dirty="0"/>
              <a:t>I am Anjana.</a:t>
            </a:r>
            <a:endParaRPr lang="en-US" dirty="0"/>
          </a:p>
          <a:p>
            <a:r>
              <a:rPr lang="en-US" dirty="0"/>
              <a:t>In this </a:t>
            </a:r>
            <a:r>
              <a:rPr lang="en-US" dirty="0" err="1"/>
              <a:t>lecture,I</a:t>
            </a:r>
            <a:r>
              <a:rPr lang="en-US" dirty="0"/>
              <a:t> am going to give an Overview on Docker from Continuous Delivery and </a:t>
            </a:r>
            <a:r>
              <a:rPr lang="en-US" dirty="0" err="1"/>
              <a:t>Devops</a:t>
            </a:r>
            <a:r>
              <a:rPr lang="en-US" dirty="0"/>
              <a:t>.</a:t>
            </a:r>
            <a:endParaRPr lang="en-US" dirty="0"/>
          </a:p>
          <a:p>
            <a:endParaRPr lang="en-US" dirty="0"/>
          </a:p>
          <a:p>
            <a:endParaRPr lang="en-IN" dirty="0"/>
          </a:p>
        </p:txBody>
      </p:sp>
      <p:sp>
        <p:nvSpPr>
          <p:cNvPr id="4" name="Slide Number Placeholder 3"/>
          <p:cNvSpPr>
            <a:spLocks noGrp="1"/>
          </p:cNvSpPr>
          <p:nvPr>
            <p:ph type="sldNum" sz="quarter" idx="5"/>
          </p:nvPr>
        </p:nvSpPr>
        <p:spPr/>
        <p:txBody>
          <a:bodyPr/>
          <a:lstStyle/>
          <a:p>
            <a:fld id="{0A81E374-2212-41E5-9AAA-D676812271EB}" type="slidenum">
              <a:rPr lang="en-IN" smtClean="0"/>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to deliver any product to the Customer, supplier has to take into consideration these things, what type of transport medium and vehicle is need, what type package is needed depending on the material and expert labor is needed to carry goods from one place to another place</a:t>
            </a:r>
            <a:endParaRPr lang="en-IN" dirty="0"/>
          </a:p>
        </p:txBody>
      </p:sp>
      <p:sp>
        <p:nvSpPr>
          <p:cNvPr id="4" name="Slide Number Placeholder 3"/>
          <p:cNvSpPr>
            <a:spLocks noGrp="1"/>
          </p:cNvSpPr>
          <p:nvPr>
            <p:ph type="sldNum" sz="quarter" idx="5"/>
          </p:nvPr>
        </p:nvSpPr>
        <p:spPr/>
        <p:txBody>
          <a:bodyPr/>
          <a:lstStyle/>
          <a:p>
            <a:fld id="{0A81E374-2212-41E5-9AAA-D676812271EB}" type="slidenum">
              <a:rPr lang="en-IN" smtClean="0"/>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the world of Docker</a:t>
            </a:r>
            <a:endParaRPr lang="en-US" dirty="0"/>
          </a:p>
          <a:p>
            <a:r>
              <a:rPr lang="en-US" dirty="0"/>
              <a:t>Lets look at the scenario, </a:t>
            </a:r>
            <a:endParaRPr lang="en-US" dirty="0"/>
          </a:p>
          <a:p>
            <a:r>
              <a:rPr lang="en-IN" dirty="0"/>
              <a:t>A Developer and the Tester.</a:t>
            </a:r>
            <a:endParaRPr lang="en-IN" dirty="0"/>
          </a:p>
          <a:p>
            <a:r>
              <a:rPr lang="en-IN" dirty="0"/>
              <a:t>Developer would actually build the code </a:t>
            </a:r>
            <a:r>
              <a:rPr lang="en-IN" dirty="0" err="1"/>
              <a:t>i.e</a:t>
            </a:r>
            <a:r>
              <a:rPr lang="en-IN" dirty="0"/>
              <a:t> running on their system and then they send it to the tester , but the would not work on their system.</a:t>
            </a:r>
            <a:endParaRPr lang="en-IN" dirty="0"/>
          </a:p>
          <a:p>
            <a:r>
              <a:rPr lang="en-IN" dirty="0"/>
              <a:t>Can any one guess what is the reason.</a:t>
            </a:r>
            <a:endParaRPr lang="en-IN" dirty="0"/>
          </a:p>
          <a:p>
            <a:r>
              <a:rPr lang="en-IN" dirty="0"/>
              <a:t>Yes, the code doesn’t work on the other system due to the difference in computer environments.</a:t>
            </a:r>
            <a:endParaRPr lang="en-IN" dirty="0"/>
          </a:p>
          <a:p>
            <a:r>
              <a:rPr lang="en-IN" dirty="0"/>
              <a:t>So what would be the solution to this?</a:t>
            </a:r>
            <a:endParaRPr lang="en-IN" dirty="0"/>
          </a:p>
          <a:p>
            <a:r>
              <a:rPr lang="en-IN" dirty="0"/>
              <a:t>You could go ahead and create a virtual machine to be the same of the solution in both areas</a:t>
            </a:r>
            <a:endParaRPr lang="en-IN" dirty="0"/>
          </a:p>
          <a:p>
            <a:r>
              <a:rPr lang="en-IN" dirty="0"/>
              <a:t>Even a better solution is Docker</a:t>
            </a:r>
            <a:endParaRPr lang="en-IN" dirty="0"/>
          </a:p>
          <a:p>
            <a:endParaRPr lang="en-IN" dirty="0"/>
          </a:p>
        </p:txBody>
      </p:sp>
      <p:sp>
        <p:nvSpPr>
          <p:cNvPr id="4" name="Slide Number Placeholder 3"/>
          <p:cNvSpPr>
            <a:spLocks noGrp="1"/>
          </p:cNvSpPr>
          <p:nvPr>
            <p:ph type="sldNum" sz="quarter" idx="5"/>
          </p:nvPr>
        </p:nvSpPr>
        <p:spPr/>
        <p:txBody>
          <a:bodyPr/>
          <a:lstStyle/>
          <a:p>
            <a:fld id="{0A81E374-2212-41E5-9AAA-D676812271EB}" type="slidenum">
              <a:rPr lang="en-IN" smtClean="0"/>
            </a:fld>
            <a:endParaRPr lang="en-I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81E374-2212-41E5-9AAA-D676812271EB}"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99F6E72-1589-4771-BC39-D20A7C3D2E4F}" type="datetimeFigureOut">
              <a:rPr lang="en-IN" smtClean="0"/>
            </a:fld>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6D847757-CF55-484B-97E5-E497EF04D001}" type="slidenum">
              <a:rPr lang="en-IN" smtClean="0"/>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099F6E72-1589-4771-BC39-D20A7C3D2E4F}" type="datetimeFigureOut">
              <a:rPr lang="en-IN" smtClean="0"/>
            </a:fld>
            <a:endParaRPr lang="en-IN"/>
          </a:p>
        </p:txBody>
      </p:sp>
      <p:sp>
        <p:nvSpPr>
          <p:cNvPr id="6" name="Slide Number Placeholder 5"/>
          <p:cNvSpPr>
            <a:spLocks noGrp="1"/>
          </p:cNvSpPr>
          <p:nvPr>
            <p:ph type="sldNum" sz="quarter" idx="12"/>
          </p:nvPr>
        </p:nvSpPr>
        <p:spPr/>
        <p:txBody>
          <a:bodyPr/>
          <a:lstStyle/>
          <a:p>
            <a:fld id="{6D847757-CF55-484B-97E5-E497EF04D001}" type="slidenum">
              <a:rPr lang="en-IN" smtClean="0"/>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099F6E72-1589-4771-BC39-D20A7C3D2E4F}" type="datetimeFigureOut">
              <a:rPr lang="en-IN" smtClean="0"/>
            </a:fld>
            <a:endParaRPr lang="en-IN"/>
          </a:p>
        </p:txBody>
      </p:sp>
      <p:sp>
        <p:nvSpPr>
          <p:cNvPr id="6" name="Slide Number Placeholder 5"/>
          <p:cNvSpPr>
            <a:spLocks noGrp="1"/>
          </p:cNvSpPr>
          <p:nvPr>
            <p:ph type="sldNum" sz="quarter" idx="12"/>
          </p:nvPr>
        </p:nvSpPr>
        <p:spPr/>
        <p:txBody>
          <a:bodyPr/>
          <a:lstStyle/>
          <a:p>
            <a:fld id="{6D847757-CF55-484B-97E5-E497EF04D001}" type="slidenum">
              <a:rPr lang="en-IN" smtClean="0"/>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099F6E72-1589-4771-BC39-D20A7C3D2E4F}" type="datetimeFigureOut">
              <a:rPr lang="en-IN" smtClean="0"/>
            </a:fld>
            <a:endParaRPr lang="en-IN"/>
          </a:p>
        </p:txBody>
      </p:sp>
      <p:sp>
        <p:nvSpPr>
          <p:cNvPr id="6" name="Slide Number Placeholder 5"/>
          <p:cNvSpPr>
            <a:spLocks noGrp="1"/>
          </p:cNvSpPr>
          <p:nvPr>
            <p:ph type="sldNum" sz="quarter" idx="12"/>
          </p:nvPr>
        </p:nvSpPr>
        <p:spPr/>
        <p:txBody>
          <a:bodyPr/>
          <a:lstStyle/>
          <a:p>
            <a:fld id="{6D847757-CF55-484B-97E5-E497EF04D001}" type="slidenum">
              <a:rPr lang="en-IN" smtClean="0"/>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099F6E72-1589-4771-BC39-D20A7C3D2E4F}" type="datetimeFigureOut">
              <a:rPr lang="en-IN" smtClean="0"/>
            </a:fld>
            <a:endParaRPr lang="en-IN"/>
          </a:p>
        </p:txBody>
      </p:sp>
      <p:sp>
        <p:nvSpPr>
          <p:cNvPr id="6" name="Slide Number Placeholder 5"/>
          <p:cNvSpPr>
            <a:spLocks noGrp="1"/>
          </p:cNvSpPr>
          <p:nvPr>
            <p:ph type="sldNum" sz="quarter" idx="12"/>
          </p:nvPr>
        </p:nvSpPr>
        <p:spPr/>
        <p:txBody>
          <a:bodyPr/>
          <a:lstStyle/>
          <a:p>
            <a:fld id="{6D847757-CF55-484B-97E5-E497EF04D001}" type="slidenum">
              <a:rPr lang="en-IN" smtClean="0"/>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099F6E72-1589-4771-BC39-D20A7C3D2E4F}" type="datetimeFigureOut">
              <a:rPr lang="en-IN" smtClean="0"/>
            </a:fld>
            <a:endParaRPr lang="en-IN"/>
          </a:p>
        </p:txBody>
      </p:sp>
      <p:sp>
        <p:nvSpPr>
          <p:cNvPr id="7" name="Slide Number Placeholder 6"/>
          <p:cNvSpPr>
            <a:spLocks noGrp="1"/>
          </p:cNvSpPr>
          <p:nvPr>
            <p:ph type="sldNum" sz="quarter" idx="12"/>
          </p:nvPr>
        </p:nvSpPr>
        <p:spPr/>
        <p:txBody>
          <a:bodyPr/>
          <a:lstStyle/>
          <a:p>
            <a:fld id="{6D847757-CF55-484B-97E5-E497EF04D001}" type="slidenum">
              <a:rPr lang="en-IN" smtClean="0"/>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099F6E72-1589-4771-BC39-D20A7C3D2E4F}" type="datetimeFigureOut">
              <a:rPr lang="en-IN" smtClean="0"/>
            </a:fld>
            <a:endParaRPr lang="en-IN"/>
          </a:p>
        </p:txBody>
      </p:sp>
      <p:sp>
        <p:nvSpPr>
          <p:cNvPr id="9" name="Slide Number Placeholder 8"/>
          <p:cNvSpPr>
            <a:spLocks noGrp="1"/>
          </p:cNvSpPr>
          <p:nvPr>
            <p:ph type="sldNum" sz="quarter" idx="12"/>
          </p:nvPr>
        </p:nvSpPr>
        <p:spPr/>
        <p:txBody>
          <a:bodyPr/>
          <a:lstStyle/>
          <a:p>
            <a:fld id="{6D847757-CF55-484B-97E5-E497EF04D001}" type="slidenum">
              <a:rPr lang="en-IN" smtClean="0"/>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9F6E72-1589-4771-BC39-D20A7C3D2E4F}" type="datetimeFigureOut">
              <a:rPr lang="en-IN" smtClean="0"/>
            </a:fld>
            <a:endParaRPr lang="en-IN"/>
          </a:p>
        </p:txBody>
      </p:sp>
      <p:sp>
        <p:nvSpPr>
          <p:cNvPr id="5" name="Slide Number Placeholder 4"/>
          <p:cNvSpPr>
            <a:spLocks noGrp="1"/>
          </p:cNvSpPr>
          <p:nvPr>
            <p:ph type="sldNum" sz="quarter" idx="12"/>
          </p:nvPr>
        </p:nvSpPr>
        <p:spPr/>
        <p:txBody>
          <a:bodyPr/>
          <a:lstStyle/>
          <a:p>
            <a:fld id="{6D847757-CF55-484B-97E5-E497EF04D001}" type="slidenum">
              <a:rPr lang="en-IN" smtClean="0"/>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9F6E72-1589-4771-BC39-D20A7C3D2E4F}" type="datetimeFigureOut">
              <a:rPr lang="en-IN" smtClean="0"/>
            </a:fld>
            <a:endParaRPr lang="en-IN"/>
          </a:p>
        </p:txBody>
      </p:sp>
      <p:sp>
        <p:nvSpPr>
          <p:cNvPr id="4" name="Slide Number Placeholder 3"/>
          <p:cNvSpPr>
            <a:spLocks noGrp="1"/>
          </p:cNvSpPr>
          <p:nvPr>
            <p:ph type="sldNum" sz="quarter" idx="12"/>
          </p:nvPr>
        </p:nvSpPr>
        <p:spPr/>
        <p:txBody>
          <a:bodyPr/>
          <a:lstStyle/>
          <a:p>
            <a:fld id="{6D847757-CF55-484B-97E5-E497EF04D001}"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099F6E72-1589-4771-BC39-D20A7C3D2E4F}" type="datetimeFigureOut">
              <a:rPr lang="en-IN" smtClean="0"/>
            </a:fld>
            <a:endParaRPr lang="en-IN"/>
          </a:p>
        </p:txBody>
      </p:sp>
      <p:sp>
        <p:nvSpPr>
          <p:cNvPr id="7" name="Slide Number Placeholder 6"/>
          <p:cNvSpPr>
            <a:spLocks noGrp="1"/>
          </p:cNvSpPr>
          <p:nvPr>
            <p:ph type="sldNum" sz="quarter" idx="12"/>
          </p:nvPr>
        </p:nvSpPr>
        <p:spPr/>
        <p:txBody>
          <a:bodyPr/>
          <a:lstStyle/>
          <a:p>
            <a:fld id="{6D847757-CF55-484B-97E5-E497EF04D001}" type="slidenum">
              <a:rPr lang="en-IN" smtClean="0"/>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099F6E72-1589-4771-BC39-D20A7C3D2E4F}" type="datetimeFigureOut">
              <a:rPr lang="en-IN" smtClean="0"/>
            </a:fld>
            <a:endParaRPr lang="en-IN"/>
          </a:p>
        </p:txBody>
      </p:sp>
      <p:sp>
        <p:nvSpPr>
          <p:cNvPr id="7" name="Slide Number Placeholder 6"/>
          <p:cNvSpPr>
            <a:spLocks noGrp="1"/>
          </p:cNvSpPr>
          <p:nvPr>
            <p:ph type="sldNum" sz="quarter" idx="12"/>
          </p:nvPr>
        </p:nvSpPr>
        <p:spPr/>
        <p:txBody>
          <a:bodyPr/>
          <a:lstStyle/>
          <a:p>
            <a:fld id="{6D847757-CF55-484B-97E5-E497EF04D001}" type="slidenum">
              <a:rPr lang="en-IN" smtClean="0"/>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7554139" y="379083"/>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099F6E72-1589-4771-BC39-D20A7C3D2E4F}" type="datetimeFigureOut">
              <a:rPr lang="en-IN" smtClean="0"/>
            </a:fld>
            <a:endParaRPr lang="en-IN"/>
          </a:p>
        </p:txBody>
      </p:sp>
      <p:sp>
        <p:nvSpPr>
          <p:cNvPr id="6" name="Slide Number Placeholder 5"/>
          <p:cNvSpPr>
            <a:spLocks noGrp="1"/>
          </p:cNvSpPr>
          <p:nvPr>
            <p:ph type="sldNum" sz="quarter" idx="4"/>
          </p:nvPr>
        </p:nvSpPr>
        <p:spPr>
          <a:xfrm>
            <a:off x="5690490" y="6291139"/>
            <a:ext cx="811019" cy="503578"/>
          </a:xfrm>
          <a:prstGeom prst="rect">
            <a:avLst/>
          </a:prstGeom>
        </p:spPr>
        <p:txBody>
          <a:bodyPr vert="horz" lIns="91440" tIns="45720" rIns="91440" bIns="45720" rtlCol="0" anchor="t"/>
          <a:lstStyle>
            <a:lvl1pPr algn="ctr">
              <a:defRPr sz="2200">
                <a:solidFill>
                  <a:schemeClr val="accent1"/>
                </a:solidFill>
              </a:defRPr>
            </a:lvl1pPr>
          </a:lstStyle>
          <a:p>
            <a:fld id="{6D847757-CF55-484B-97E5-E497EF04D001}" type="slidenum">
              <a:rPr lang="en-IN" smtClean="0"/>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9" name="Picture 8" descr="Icon&#10;&#10;Description automatically generated with medium confidence"/>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7444" y="32699"/>
            <a:ext cx="1218935" cy="500985"/>
          </a:xfrm>
          <a:prstGeom prst="rect">
            <a:avLst/>
          </a:prstGeom>
        </p:spPr>
      </p:pic>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l="4360" t="18054" b="50110"/>
          <a:stretch>
            <a:fillRect/>
          </a:stretch>
        </p:blipFill>
        <p:spPr>
          <a:xfrm>
            <a:off x="1451579" y="6373097"/>
            <a:ext cx="2912198" cy="351077"/>
          </a:xfrm>
          <a:prstGeom prst="rect">
            <a:avLst/>
          </a:prstGeom>
        </p:spPr>
      </p:pic>
      <p:pic>
        <p:nvPicPr>
          <p:cNvPr id="14" name="Picture 13" descr="Text&#10;&#10;Description automatically generated with medium confidence"/>
          <p:cNvPicPr>
            <a:picLocks noChangeAspect="1"/>
          </p:cNvPicPr>
          <p:nvPr/>
        </p:nvPicPr>
        <p:blipFill rotWithShape="1">
          <a:blip r:embed="rId13">
            <a:extLst>
              <a:ext uri="{28A0092B-C50C-407E-A947-70E740481C1C}">
                <a14:useLocalDpi xmlns:a14="http://schemas.microsoft.com/office/drawing/2010/main" val="0"/>
              </a:ext>
            </a:extLst>
          </a:blip>
          <a:srcRect t="53957" r="20929" b="13232"/>
          <a:stretch>
            <a:fillRect/>
          </a:stretch>
        </p:blipFill>
        <p:spPr>
          <a:xfrm>
            <a:off x="8825503" y="6373097"/>
            <a:ext cx="2229351" cy="335027"/>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hyperlink" Target="https://hub.docker.com/" TargetMode="Externa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emf"/></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emf"/></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e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b="1" dirty="0">
                <a:solidFill>
                  <a:srgbClr val="C00000"/>
                </a:solidFill>
                <a:cs typeface="Poppins" panose="00000500000000000000" pitchFamily="2" charset="0"/>
                <a:sym typeface="BioRhyme ExtraBold"/>
              </a:rPr>
              <a:t>         COURSE NAME – Cloud and </a:t>
            </a:r>
            <a:r>
              <a:rPr lang="en-US" b="1" dirty="0" err="1">
                <a:solidFill>
                  <a:srgbClr val="C00000"/>
                </a:solidFill>
                <a:cs typeface="Poppins" panose="00000500000000000000" pitchFamily="2" charset="0"/>
                <a:sym typeface="BioRhyme ExtraBold"/>
              </a:rPr>
              <a:t>devops</a:t>
            </a:r>
            <a:br>
              <a:rPr lang="en-US" b="1" cap="all" dirty="0" err="1">
                <a:solidFill>
                  <a:srgbClr val="C00000"/>
                </a:solidFill>
                <a:cs typeface="Poppins" panose="00000500000000000000" pitchFamily="2" charset="0"/>
                <a:sym typeface="BioRhyme ExtraBold"/>
              </a:rPr>
            </a:br>
            <a:r>
              <a:rPr lang="en-US" b="1" cap="all" dirty="0" err="1">
                <a:solidFill>
                  <a:srgbClr val="C00000"/>
                </a:solidFill>
                <a:cs typeface="Poppins" panose="00000500000000000000" pitchFamily="2" charset="0"/>
                <a:sym typeface="BioRhyme ExtraBold"/>
              </a:rPr>
              <a:t>                    </a:t>
            </a:r>
            <a:r>
              <a:rPr lang="en-US" b="1" dirty="0">
                <a:solidFill>
                  <a:srgbClr val="C00000"/>
                </a:solidFill>
                <a:cs typeface="Poppins" panose="00000500000000000000" pitchFamily="2" charset="0"/>
                <a:sym typeface="BioRhyme ExtraBold"/>
              </a:rPr>
              <a:t>COURSE CODE:22CS2243F</a:t>
            </a:r>
            <a:br>
              <a:rPr lang="en-US" b="1" cap="all" dirty="0">
                <a:solidFill>
                  <a:srgbClr val="C00000"/>
                </a:solidFill>
                <a:cs typeface="Poppins" panose="00000500000000000000" pitchFamily="2" charset="0"/>
                <a:sym typeface="BioRhyme ExtraBold"/>
              </a:rPr>
            </a:br>
            <a:br>
              <a:rPr lang="en-US" b="1" cap="all" dirty="0">
                <a:solidFill>
                  <a:srgbClr val="C00000"/>
                </a:solidFill>
                <a:cs typeface="Poppins" panose="00000500000000000000" pitchFamily="2" charset="0"/>
                <a:sym typeface="BioRhyme ExtraBold"/>
              </a:rPr>
            </a:br>
            <a:r>
              <a:rPr lang="en-US" b="1" cap="all" dirty="0">
                <a:solidFill>
                  <a:srgbClr val="C00000"/>
                </a:solidFill>
                <a:cs typeface="Poppins" panose="00000500000000000000" pitchFamily="2" charset="0"/>
                <a:sym typeface="BioRhyme ExtraBold"/>
              </a:rPr>
              <a:t>                           </a:t>
            </a:r>
            <a:r>
              <a:rPr lang="en-US" b="1" dirty="0">
                <a:solidFill>
                  <a:srgbClr val="C00000"/>
                </a:solidFill>
                <a:cs typeface="Poppins" panose="00000500000000000000" pitchFamily="2" charset="0"/>
                <a:sym typeface="BioRhyme ExtraBold"/>
              </a:rPr>
              <a:t>Cohort-E27 (SEDP)</a:t>
            </a:r>
            <a:br>
              <a:rPr lang="en-US" b="1" cap="all" dirty="0">
                <a:solidFill>
                  <a:srgbClr val="C00000"/>
                </a:solidFill>
                <a:cs typeface="Poppins" panose="00000500000000000000" pitchFamily="2" charset="0"/>
                <a:sym typeface="BioRhyme ExtraBold"/>
              </a:rPr>
            </a:br>
            <a:r>
              <a:rPr lang="en-US" b="1" cap="all" dirty="0">
                <a:solidFill>
                  <a:srgbClr val="C00000"/>
                </a:solidFill>
                <a:cs typeface="Poppins" panose="00000500000000000000" pitchFamily="2" charset="0"/>
                <a:sym typeface="BioRhyme ExtraBold"/>
              </a:rPr>
              <a:t>        </a:t>
            </a:r>
            <a:r>
              <a:rPr lang="en-US" b="1" dirty="0">
                <a:solidFill>
                  <a:srgbClr val="C00000"/>
                </a:solidFill>
                <a:cs typeface="Poppins" panose="00000500000000000000" pitchFamily="2" charset="0"/>
                <a:sym typeface="BioRhyme ExtraBold"/>
              </a:rPr>
              <a:t>Software engineering mis and </a:t>
            </a:r>
            <a:r>
              <a:rPr lang="en-US" b="1" dirty="0" err="1">
                <a:solidFill>
                  <a:srgbClr val="C00000"/>
                </a:solidFill>
                <a:cs typeface="Poppins" panose="00000500000000000000" pitchFamily="2" charset="0"/>
                <a:sym typeface="BioRhyme ExtraBold"/>
              </a:rPr>
              <a:t>Devops</a:t>
            </a:r>
            <a:br>
              <a:rPr lang="en-US" b="1" cap="all" dirty="0" err="1">
                <a:solidFill>
                  <a:srgbClr val="C00000"/>
                </a:solidFill>
                <a:cs typeface="Poppins" panose="00000500000000000000" pitchFamily="2" charset="0"/>
                <a:sym typeface="BioRhyme ExtraBold"/>
              </a:rPr>
            </a:br>
            <a:r>
              <a:rPr lang="en-US" b="1" cap="all" dirty="0" err="1">
                <a:solidFill>
                  <a:srgbClr val="C00000"/>
                </a:solidFill>
                <a:cs typeface="Poppins" panose="00000500000000000000" pitchFamily="2" charset="0"/>
                <a:sym typeface="BioRhyme ExtraBold"/>
              </a:rPr>
              <a:t>                           </a:t>
            </a:r>
            <a:r>
              <a:rPr lang="en-US" b="1" dirty="0" err="1">
                <a:solidFill>
                  <a:srgbClr val="C00000"/>
                </a:solidFill>
                <a:cs typeface="Poppins" panose="00000500000000000000" pitchFamily="2" charset="0"/>
                <a:sym typeface="BioRhyme ExtraBold"/>
              </a:rPr>
              <a:t>prepared by  </a:t>
            </a:r>
            <a:br>
              <a:rPr lang="en-US" b="1" dirty="0" err="1">
                <a:solidFill>
                  <a:srgbClr val="C00000"/>
                </a:solidFill>
                <a:cs typeface="Poppins" panose="00000500000000000000" pitchFamily="2" charset="0"/>
                <a:sym typeface="BioRhyme ExtraBold"/>
              </a:rPr>
            </a:br>
            <a:r>
              <a:rPr lang="en-US" b="1" dirty="0" err="1">
                <a:solidFill>
                  <a:srgbClr val="C00000"/>
                </a:solidFill>
                <a:cs typeface="Poppins" panose="00000500000000000000" pitchFamily="2" charset="0"/>
                <a:sym typeface="BioRhyme ExtraBold"/>
              </a:rPr>
              <a:t>                        nirosha bandla</a:t>
            </a:r>
            <a:br>
              <a:rPr lang="en-US" b="1" cap="all" dirty="0">
                <a:solidFill>
                  <a:srgbClr val="C00000"/>
                </a:solidFill>
                <a:cs typeface="Poppins" panose="00000500000000000000" pitchFamily="2" charset="0"/>
                <a:sym typeface="BioRhyme ExtraBold"/>
              </a:rPr>
            </a:br>
            <a:endParaRPr lang="en-US"/>
          </a:p>
        </p:txBody>
      </p:sp>
      <p:sp>
        <p:nvSpPr>
          <p:cNvPr id="3" name="Content Placeholder 2"/>
          <p:cNvSpPr>
            <a:spLocks noGrp="1"/>
          </p:cNvSpPr>
          <p:nvPr>
            <p:ph idx="1"/>
          </p:nvPr>
        </p:nvSpPr>
        <p:spPr/>
        <p:txBody>
          <a:bodyPr>
            <a:noAutofit/>
          </a:bodyPr>
          <a:p>
            <a:pPr marL="0" indent="0">
              <a:buNone/>
            </a:pPr>
            <a:r>
              <a:rPr lang="en-US" sz="3200" b="1"/>
              <a:t>                                   </a:t>
            </a:r>
            <a:endParaRPr lang="en-US" sz="3200" b="1"/>
          </a:p>
          <a:p>
            <a:endParaRPr lang="en-US" sz="3200" b="1" cap="all" dirty="0">
              <a:solidFill>
                <a:srgbClr val="C00000"/>
              </a:solidFill>
              <a:cs typeface="Poppins" panose="00000500000000000000" pitchFamily="2" charset="0"/>
              <a:sym typeface="BioRhyme ExtraBold"/>
            </a:endParaRPr>
          </a:p>
          <a:p>
            <a:pPr marR="0" lvl="0" indent="0" algn="ctr">
              <a:spcBef>
                <a:spcPts val="0"/>
              </a:spcBef>
              <a:spcAft>
                <a:spcPts val="0"/>
              </a:spcAft>
              <a:buNone/>
            </a:pPr>
            <a:r>
              <a:rPr lang="en-US" sz="3200" b="1" cap="all" dirty="0">
                <a:solidFill>
                  <a:srgbClr val="C00000"/>
                </a:solidFill>
                <a:cs typeface="Poppins" panose="00000500000000000000" pitchFamily="2" charset="0"/>
                <a:sym typeface="BioRhyme ExtraBold"/>
              </a:rPr>
              <a:t>Topic:</a:t>
            </a:r>
            <a:endParaRPr lang="en-US" sz="3200" b="1" cap="all" dirty="0">
              <a:solidFill>
                <a:srgbClr val="C00000"/>
              </a:solidFill>
              <a:cs typeface="Poppins" panose="00000500000000000000" pitchFamily="2" charset="0"/>
              <a:sym typeface="BioRhyme ExtraBold"/>
            </a:endParaRPr>
          </a:p>
          <a:p>
            <a:pPr marR="0" lvl="0" indent="0" algn="ctr">
              <a:spcBef>
                <a:spcPts val="0"/>
              </a:spcBef>
              <a:spcAft>
                <a:spcPts val="0"/>
              </a:spcAft>
              <a:buNone/>
            </a:pPr>
            <a:r>
              <a:rPr lang="en-US" sz="3200" b="1" cap="all" dirty="0">
                <a:solidFill>
                  <a:srgbClr val="C00000"/>
                </a:solidFill>
                <a:cs typeface="Poppins" panose="00000500000000000000" pitchFamily="2" charset="0"/>
              </a:rPr>
              <a:t>DOCKER WITH PIPELINE</a:t>
            </a:r>
            <a:endParaRPr lang="en-US" sz="3200" b="1" cap="all" dirty="0">
              <a:solidFill>
                <a:srgbClr val="C00000"/>
              </a:solidFill>
              <a:cs typeface="Poppins" panose="00000500000000000000" pitchFamily="2" charset="0"/>
            </a:endParaRPr>
          </a:p>
          <a:p>
            <a:endParaRPr lang="en-US" sz="3200" b="1" cap="all" dirty="0">
              <a:solidFill>
                <a:srgbClr val="C00000"/>
              </a:solidFill>
              <a:cs typeface="Poppins" panose="00000500000000000000"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91;p2"/>
          <p:cNvPicPr preferRelativeResize="0"/>
          <p:nvPr/>
        </p:nvPicPr>
        <p:blipFill rotWithShape="1">
          <a:blip r:embed="rId1"/>
          <a:stretch>
            <a:fillRect/>
          </a:stretch>
        </p:blipFill>
        <p:spPr>
          <a:xfrm>
            <a:off x="1472540" y="534390"/>
            <a:ext cx="9167751" cy="523701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93174" y="436856"/>
            <a:ext cx="7493329" cy="830997"/>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24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We have to check for Virtualization is enable or not</a:t>
            </a:r>
            <a:endParaRPr lang="en-US"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800"/>
              <a:buFont typeface="Arial" panose="020B0604020202020204"/>
              <a:buNone/>
            </a:pPr>
            <a:r>
              <a:rPr lang="en-US" sz="24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Click -&gt; taskbar ,Select -&gt; task manger</a:t>
            </a:r>
            <a:endParaRPr lang="en-US" sz="24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4" name="Google Shape;98;p3"/>
          <p:cNvPicPr preferRelativeResize="0"/>
          <p:nvPr/>
        </p:nvPicPr>
        <p:blipFill rotWithShape="1">
          <a:blip r:embed="rId1"/>
          <a:srcRect/>
          <a:stretch>
            <a:fillRect/>
          </a:stretch>
        </p:blipFill>
        <p:spPr>
          <a:xfrm>
            <a:off x="647700" y="1421081"/>
            <a:ext cx="10896600" cy="452596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57548" y="409100"/>
            <a:ext cx="6103916" cy="461665"/>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24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Here can see for virtualization</a:t>
            </a:r>
            <a:endParaRPr lang="en-US" sz="24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4" name="Google Shape;105;p4"/>
          <p:cNvPicPr preferRelativeResize="0"/>
          <p:nvPr/>
        </p:nvPicPr>
        <p:blipFill rotWithShape="1">
          <a:blip r:embed="rId1"/>
          <a:stretch>
            <a:fillRect/>
          </a:stretch>
        </p:blipFill>
        <p:spPr>
          <a:xfrm>
            <a:off x="1662544" y="1056904"/>
            <a:ext cx="9132125" cy="482138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2924448" y="919815"/>
            <a:ext cx="5449842" cy="4837324"/>
          </a:xfrm>
          <a:prstGeom prst="rect">
            <a:avLst/>
          </a:prstGeom>
        </p:spPr>
      </p:pic>
      <p:sp>
        <p:nvSpPr>
          <p:cNvPr id="4" name="TextBox 3"/>
          <p:cNvSpPr txBox="1"/>
          <p:nvPr/>
        </p:nvSpPr>
        <p:spPr>
          <a:xfrm>
            <a:off x="2398816" y="171594"/>
            <a:ext cx="6103916" cy="461665"/>
          </a:xfrm>
          <a:prstGeom prst="rect">
            <a:avLst/>
          </a:prstGeom>
          <a:noFill/>
        </p:spPr>
        <p:txBody>
          <a:bodyPr wrap="square">
            <a:spAutoFit/>
          </a:bodyPr>
          <a:lstStyle/>
          <a:p>
            <a:r>
              <a:rPr lang="en-IN" sz="2400" dirty="0"/>
              <a:t>If not enabled  </a:t>
            </a:r>
            <a:endParaRPr lang="en-IN" sz="2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112;p5"/>
          <p:cNvPicPr preferRelativeResize="0"/>
          <p:nvPr/>
        </p:nvPicPr>
        <p:blipFill rotWithShape="1">
          <a:blip r:embed="rId1"/>
          <a:stretch>
            <a:fillRect/>
          </a:stretch>
        </p:blipFill>
        <p:spPr>
          <a:xfrm>
            <a:off x="1180582" y="973777"/>
            <a:ext cx="9830836" cy="5023262"/>
          </a:xfrm>
          <a:prstGeom prst="rect">
            <a:avLst/>
          </a:prstGeom>
          <a:noFill/>
          <a:ln>
            <a:noFill/>
          </a:ln>
        </p:spPr>
      </p:pic>
      <p:sp>
        <p:nvSpPr>
          <p:cNvPr id="5" name="TextBox 4"/>
          <p:cNvSpPr txBox="1"/>
          <p:nvPr/>
        </p:nvSpPr>
        <p:spPr>
          <a:xfrm>
            <a:off x="1472541" y="230970"/>
            <a:ext cx="6103916" cy="461665"/>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2400" dirty="0">
                <a:solidFill>
                  <a:schemeClr val="dk1"/>
                </a:solidFill>
                <a:latin typeface="Calibri" panose="020F0502020204030204"/>
                <a:ea typeface="Calibri" panose="020F0502020204030204"/>
                <a:cs typeface="Calibri" panose="020F0502020204030204"/>
                <a:sym typeface="Calibri" panose="020F0502020204030204"/>
              </a:rPr>
              <a:t>D</a:t>
            </a:r>
            <a:r>
              <a:rPr lang="en-US" sz="24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ownloading</a:t>
            </a:r>
            <a:endParaRPr lang="en-US" sz="24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9;p6"/>
          <p:cNvPicPr preferRelativeResize="0"/>
          <p:nvPr/>
        </p:nvPicPr>
        <p:blipFill rotWithShape="1">
          <a:blip r:embed="rId1"/>
          <a:stretch>
            <a:fillRect/>
          </a:stretch>
        </p:blipFill>
        <p:spPr>
          <a:xfrm>
            <a:off x="1531917" y="819397"/>
            <a:ext cx="9488384" cy="507076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25;p7"/>
          <p:cNvPicPr preferRelativeResize="0"/>
          <p:nvPr/>
        </p:nvPicPr>
        <p:blipFill rotWithShape="1">
          <a:blip r:embed="rId1"/>
          <a:stretch>
            <a:fillRect/>
          </a:stretch>
        </p:blipFill>
        <p:spPr>
          <a:xfrm>
            <a:off x="1140031" y="653142"/>
            <a:ext cx="9809018" cy="528451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31;p8"/>
          <p:cNvPicPr preferRelativeResize="0"/>
          <p:nvPr/>
        </p:nvPicPr>
        <p:blipFill rotWithShape="1">
          <a:blip r:embed="rId1"/>
          <a:stretch>
            <a:fillRect/>
          </a:stretch>
        </p:blipFill>
        <p:spPr>
          <a:xfrm>
            <a:off x="1425038" y="522513"/>
            <a:ext cx="9785268" cy="5498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43;p10"/>
          <p:cNvPicPr preferRelativeResize="0"/>
          <p:nvPr/>
        </p:nvPicPr>
        <p:blipFill rotWithShape="1">
          <a:blip r:embed="rId1"/>
          <a:srcRect/>
          <a:stretch>
            <a:fillRect/>
          </a:stretch>
        </p:blipFill>
        <p:spPr>
          <a:xfrm>
            <a:off x="777951" y="605641"/>
            <a:ext cx="10636097" cy="544569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157;p12"/>
          <p:cNvPicPr preferRelativeResize="0"/>
          <p:nvPr/>
        </p:nvPicPr>
        <p:blipFill rotWithShape="1">
          <a:blip r:embed="rId1"/>
          <a:stretch>
            <a:fillRect/>
          </a:stretch>
        </p:blipFill>
        <p:spPr>
          <a:xfrm>
            <a:off x="2208810" y="1128156"/>
            <a:ext cx="8562109" cy="4785755"/>
          </a:xfrm>
          <a:prstGeom prst="rect">
            <a:avLst/>
          </a:prstGeom>
          <a:noFill/>
          <a:ln>
            <a:noFill/>
          </a:ln>
        </p:spPr>
      </p:pic>
      <p:sp>
        <p:nvSpPr>
          <p:cNvPr id="6" name="TextBox 5"/>
          <p:cNvSpPr txBox="1"/>
          <p:nvPr/>
        </p:nvSpPr>
        <p:spPr>
          <a:xfrm>
            <a:off x="2375065" y="574757"/>
            <a:ext cx="6103916" cy="523220"/>
          </a:xfrm>
          <a:prstGeom prst="rect">
            <a:avLst/>
          </a:prstGeom>
          <a:noFill/>
        </p:spPr>
        <p:txBody>
          <a:bodyPr wrap="square">
            <a:spAutoFit/>
          </a:bodyPr>
          <a:lstStyle/>
          <a:p>
            <a:r>
              <a:rPr lang="en-US" sz="2800" b="1" dirty="0">
                <a:solidFill>
                  <a:schemeClr val="dk1"/>
                </a:solidFill>
                <a:latin typeface="Calibri" panose="020F0502020204030204"/>
                <a:ea typeface="Calibri" panose="020F0502020204030204"/>
                <a:cs typeface="Calibri" panose="020F0502020204030204"/>
                <a:sym typeface="Calibri" panose="020F0502020204030204"/>
              </a:rPr>
              <a:t>Sign in  Docker Hub </a:t>
            </a:r>
            <a:endParaRPr lang="en-IN" sz="2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4294967295"/>
          </p:nvPr>
        </p:nvPicPr>
        <p:blipFill rotWithShape="1">
          <a:blip r:embed="rId1">
            <a:extLst>
              <a:ext uri="{28A0092B-C50C-407E-A947-70E740481C1C}">
                <a14:useLocalDpi xmlns:a14="http://schemas.microsoft.com/office/drawing/2010/main" val="0"/>
              </a:ext>
            </a:extLst>
          </a:blip>
          <a:srcRect t="14234"/>
          <a:stretch>
            <a:fillRect/>
          </a:stretch>
        </p:blipFill>
        <p:spPr bwMode="auto">
          <a:xfrm>
            <a:off x="1253067" y="1100668"/>
            <a:ext cx="9990666" cy="4952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idx="4294967295"/>
          </p:nvPr>
        </p:nvSpPr>
        <p:spPr>
          <a:xfrm>
            <a:off x="1253067" y="280194"/>
            <a:ext cx="9604375" cy="820473"/>
          </a:xfrm>
        </p:spPr>
        <p:txBody>
          <a:bodyPr>
            <a:normAutofit/>
          </a:bodyPr>
          <a:lstStyle/>
          <a:p>
            <a:pPr algn="ctr"/>
            <a:r>
              <a:rPr lang="en-IN" dirty="0"/>
              <a:t>Docker Workflow</a:t>
            </a:r>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63;p13"/>
          <p:cNvPicPr preferRelativeResize="0"/>
          <p:nvPr/>
        </p:nvPicPr>
        <p:blipFill rotWithShape="1">
          <a:blip r:embed="rId1"/>
          <a:stretch>
            <a:fillRect/>
          </a:stretch>
        </p:blipFill>
        <p:spPr>
          <a:xfrm>
            <a:off x="1757548" y="736270"/>
            <a:ext cx="8478982" cy="489263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194;p18"/>
          <p:cNvPicPr preferRelativeResize="0"/>
          <p:nvPr/>
        </p:nvPicPr>
        <p:blipFill rotWithShape="1">
          <a:blip r:embed="rId1"/>
          <a:srcRect/>
          <a:stretch>
            <a:fillRect/>
          </a:stretch>
        </p:blipFill>
        <p:spPr>
          <a:xfrm>
            <a:off x="855777" y="780804"/>
            <a:ext cx="10820400" cy="452596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436914" y="446385"/>
            <a:ext cx="9964903" cy="560525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51578" y="2332037"/>
            <a:ext cx="9984359" cy="4525963"/>
          </a:xfrm>
        </p:spPr>
        <p:txBody>
          <a:bodyPr>
            <a:normAutofit/>
          </a:bodyPr>
          <a:lstStyle/>
          <a:p>
            <a:pPr algn="just"/>
            <a:r>
              <a:rPr lang="en-US" b="1" dirty="0"/>
              <a:t>Docker Hub is the </a:t>
            </a:r>
            <a:r>
              <a:rPr lang="en-US" b="1" dirty="0">
                <a:solidFill>
                  <a:srgbClr val="FF0000"/>
                </a:solidFill>
              </a:rPr>
              <a:t>official online repository </a:t>
            </a:r>
            <a:r>
              <a:rPr lang="en-US" b="1" dirty="0"/>
              <a:t>where you could find all the </a:t>
            </a:r>
            <a:r>
              <a:rPr lang="en-US" b="1" dirty="0">
                <a:solidFill>
                  <a:srgbClr val="FF0000"/>
                </a:solidFill>
              </a:rPr>
              <a:t>Docker Images </a:t>
            </a:r>
            <a:r>
              <a:rPr lang="en-US" b="1" dirty="0"/>
              <a:t>that are available for us to use.</a:t>
            </a:r>
            <a:endParaRPr lang="en-US" b="1" dirty="0"/>
          </a:p>
          <a:p>
            <a:pPr algn="just"/>
            <a:r>
              <a:rPr lang="en-US" b="1" dirty="0"/>
              <a:t>Docker Hub also allows us to store and distribute our custom images as well if we wish to do so. We could also make them either public or private, based on our requirements.</a:t>
            </a:r>
            <a:endParaRPr lang="en-IN" b="1" dirty="0"/>
          </a:p>
        </p:txBody>
      </p:sp>
      <p:sp>
        <p:nvSpPr>
          <p:cNvPr id="5" name="Title 4"/>
          <p:cNvSpPr>
            <a:spLocks noGrp="1"/>
          </p:cNvSpPr>
          <p:nvPr>
            <p:ph type="title"/>
          </p:nvPr>
        </p:nvSpPr>
        <p:spPr>
          <a:xfrm>
            <a:off x="1451579" y="804519"/>
            <a:ext cx="9603275" cy="537393"/>
          </a:xfrm>
        </p:spPr>
        <p:txBody>
          <a:bodyPr/>
          <a:lstStyle/>
          <a:p>
            <a:r>
              <a:rPr lang="en-IN" dirty="0"/>
              <a:t>What is Docker Hub?</a:t>
            </a:r>
            <a:endParaRPr lang="en-IN" dirty="0"/>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idx="1"/>
          </p:nvPr>
        </p:nvSpPr>
        <p:spPr/>
        <p:txBody>
          <a:bodyPr/>
          <a:lstStyle/>
          <a:p>
            <a:pPr eaLnBrk="1" hangingPunct="1"/>
            <a:r>
              <a:rPr lang="en-US" altLang="en-US"/>
              <a:t>let's navigate to </a:t>
            </a:r>
            <a:r>
              <a:rPr lang="en-US" altLang="en-US">
                <a:hlinkClick r:id="rId1"/>
              </a:rPr>
              <a:t>https://hub.docker.com</a:t>
            </a:r>
            <a:r>
              <a:rPr lang="en-US" altLang="en-US"/>
              <a:t> and sign up by providing a </a:t>
            </a:r>
            <a:r>
              <a:rPr lang="en-IN" altLang="en-US"/>
              <a:t>username, e-mail, and password.</a:t>
            </a:r>
            <a:endParaRPr lang="en-IN" altLang="en-US"/>
          </a:p>
          <a:p>
            <a:pPr eaLnBrk="1" hangingPunct="1"/>
            <a:endParaRPr lang="en-IN" altLang="en-US"/>
          </a:p>
        </p:txBody>
      </p:sp>
      <p:pic>
        <p:nvPicPr>
          <p:cNvPr id="819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874818"/>
            <a:ext cx="88392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a:xfrm>
            <a:off x="1451579" y="1178259"/>
            <a:ext cx="9603275" cy="675495"/>
          </a:xfrm>
        </p:spPr>
        <p:txBody>
          <a:bodyPr/>
          <a:lstStyle/>
          <a:p>
            <a:r>
              <a:rPr lang="en-IN" altLang="en-US" dirty="0"/>
              <a:t>Docker Registry/Docker Hub</a:t>
            </a:r>
            <a:endParaRPr lang="en-IN"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Content Placeholder 2"/>
          <p:cNvSpPr>
            <a:spLocks noGrp="1"/>
          </p:cNvSpPr>
          <p:nvPr>
            <p:ph idx="4294967295"/>
          </p:nvPr>
        </p:nvSpPr>
        <p:spPr>
          <a:xfrm>
            <a:off x="2339439" y="347353"/>
            <a:ext cx="8229600" cy="5897563"/>
          </a:xfrm>
        </p:spPr>
        <p:txBody>
          <a:bodyPr/>
          <a:lstStyle/>
          <a:p>
            <a:pPr eaLnBrk="1" hangingPunct="1"/>
            <a:r>
              <a:rPr lang="en-US" altLang="en-US" dirty="0"/>
              <a:t>2. Activate your account by clicking on the activation link sent to your e-mail ID:</a:t>
            </a:r>
            <a:endParaRPr lang="en-US" altLang="en-US" dirty="0"/>
          </a:p>
          <a:p>
            <a:pPr eaLnBrk="1" hangingPunct="1"/>
            <a:endParaRPr lang="en-IN" altLang="en-US" dirty="0"/>
          </a:p>
        </p:txBody>
      </p:sp>
      <p:pic>
        <p:nvPicPr>
          <p:cNvPr id="9219"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38400" y="1447801"/>
            <a:ext cx="7653338" cy="428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ontent Placeholder 2"/>
          <p:cNvSpPr>
            <a:spLocks noGrp="1"/>
          </p:cNvSpPr>
          <p:nvPr>
            <p:ph idx="4294967295"/>
          </p:nvPr>
        </p:nvSpPr>
        <p:spPr>
          <a:xfrm>
            <a:off x="2090057" y="238496"/>
            <a:ext cx="8229600" cy="5745163"/>
          </a:xfrm>
        </p:spPr>
        <p:txBody>
          <a:bodyPr/>
          <a:lstStyle/>
          <a:p>
            <a:pPr eaLnBrk="1" hangingPunct="1"/>
            <a:r>
              <a:rPr lang="en-US" altLang="en-US" dirty="0"/>
              <a:t>3. After successful activation, login to your Docker Hub account</a:t>
            </a:r>
            <a:endParaRPr lang="en-US" altLang="en-US" dirty="0"/>
          </a:p>
          <a:p>
            <a:pPr eaLnBrk="1" hangingPunct="1"/>
            <a:endParaRPr lang="en-IN" altLang="en-US" dirty="0"/>
          </a:p>
        </p:txBody>
      </p:sp>
      <p:pic>
        <p:nvPicPr>
          <p:cNvPr id="1024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58838" y="874341"/>
            <a:ext cx="4524375"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2"/>
          <p:cNvPicPr>
            <a:picLocks noGrp="1" noChangeAspect="1" noChangeArrowheads="1"/>
          </p:cNvPicPr>
          <p:nvPr>
            <p:ph idx="4294967295"/>
          </p:nvPr>
        </p:nvPicPr>
        <p:blipFill>
          <a:blip r:embed="rId1">
            <a:extLst>
              <a:ext uri="{28A0092B-C50C-407E-A947-70E740481C1C}">
                <a14:useLocalDpi xmlns:a14="http://schemas.microsoft.com/office/drawing/2010/main" val="0"/>
              </a:ext>
            </a:extLst>
          </a:blip>
          <a:srcRect/>
          <a:stretch>
            <a:fillRect/>
          </a:stretch>
        </p:blipFill>
        <p:spPr>
          <a:xfrm>
            <a:off x="1650670" y="1874982"/>
            <a:ext cx="8229600" cy="3929063"/>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idx="4294967295"/>
          </p:nvPr>
        </p:nvSpPr>
        <p:spPr>
          <a:xfrm>
            <a:off x="2587625" y="1152525"/>
            <a:ext cx="9604375" cy="701675"/>
          </a:xfrm>
        </p:spPr>
        <p:txBody>
          <a:bodyPr/>
          <a:lstStyle/>
          <a:p>
            <a:r>
              <a:rPr lang="en-IN" altLang="en-US" dirty="0"/>
              <a:t>Docker Registry/Docker Hub</a:t>
            </a:r>
            <a:endParaRPr lang="en-I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2"/>
          <p:cNvPicPr>
            <a:picLocks noGrp="1" noChangeAspect="1" noChangeArrowheads="1"/>
          </p:cNvPicPr>
          <p:nvPr>
            <p:ph idx="4294967295"/>
          </p:nvPr>
        </p:nvPicPr>
        <p:blipFill>
          <a:blip r:embed="rId1">
            <a:extLst>
              <a:ext uri="{28A0092B-C50C-407E-A947-70E740481C1C}">
                <a14:useLocalDpi xmlns:a14="http://schemas.microsoft.com/office/drawing/2010/main" val="0"/>
              </a:ext>
            </a:extLst>
          </a:blip>
          <a:stretch>
            <a:fillRect/>
          </a:stretch>
        </p:blipFill>
        <p:spPr>
          <a:xfrm>
            <a:off x="3091956" y="2111127"/>
            <a:ext cx="5632450" cy="3449638"/>
          </a:xfrm>
        </p:spPr>
      </p:pic>
      <p:sp>
        <p:nvSpPr>
          <p:cNvPr id="3" name="Title 2"/>
          <p:cNvSpPr>
            <a:spLocks noGrp="1"/>
          </p:cNvSpPr>
          <p:nvPr>
            <p:ph type="title" idx="4294967295"/>
          </p:nvPr>
        </p:nvSpPr>
        <p:spPr>
          <a:xfrm>
            <a:off x="1293812" y="1061790"/>
            <a:ext cx="9604375" cy="1049337"/>
          </a:xfrm>
        </p:spPr>
        <p:txBody>
          <a:bodyPr/>
          <a:lstStyle/>
          <a:p>
            <a:pPr algn="ctr"/>
            <a:r>
              <a:rPr lang="en-US" altLang="en-US" dirty="0"/>
              <a:t>Docker Registry/Docker Hub</a:t>
            </a:r>
            <a:endParaRPr lang="en-IN"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20000"/>
          </a:bodyPr>
          <a:lstStyle/>
          <a:p>
            <a:pPr algn="just"/>
            <a:r>
              <a:rPr lang="en-US" sz="2400" b="1" dirty="0"/>
              <a:t>An </a:t>
            </a:r>
            <a:r>
              <a:rPr lang="en-US" sz="2400" b="1" i="1" dirty="0"/>
              <a:t>image</a:t>
            </a:r>
            <a:r>
              <a:rPr lang="en-US" sz="2400" b="1" dirty="0"/>
              <a:t> is a read-only template with instructions for creating a Docker container. Often, an image is </a:t>
            </a:r>
            <a:r>
              <a:rPr lang="en-US" sz="2400" b="1" i="1" dirty="0"/>
              <a:t>based on</a:t>
            </a:r>
            <a:r>
              <a:rPr lang="en-US" sz="2400" b="1" dirty="0"/>
              <a:t> another image, with some additional customization. </a:t>
            </a:r>
            <a:endParaRPr lang="en-US" sz="2400" b="1" dirty="0"/>
          </a:p>
          <a:p>
            <a:pPr marL="0" indent="0" algn="just">
              <a:buNone/>
            </a:pPr>
            <a:endParaRPr lang="en-US" sz="2400" b="1" dirty="0"/>
          </a:p>
          <a:p>
            <a:pPr algn="just"/>
            <a:r>
              <a:rPr lang="en-US" sz="2400" b="1" dirty="0"/>
              <a:t>For example, you may build an image which is based on the ubuntu image, but installs the Apache web server and your application, as well as the configuration details needed to make your application run.</a:t>
            </a:r>
            <a:endParaRPr lang="en-IN" sz="2400" b="1" dirty="0"/>
          </a:p>
        </p:txBody>
      </p:sp>
      <p:sp>
        <p:nvSpPr>
          <p:cNvPr id="7" name="Title 6"/>
          <p:cNvSpPr>
            <a:spLocks noGrp="1"/>
          </p:cNvSpPr>
          <p:nvPr>
            <p:ph type="title"/>
          </p:nvPr>
        </p:nvSpPr>
        <p:spPr>
          <a:xfrm>
            <a:off x="1451579" y="1116281"/>
            <a:ext cx="9603275" cy="737473"/>
          </a:xfrm>
        </p:spPr>
        <p:txBody>
          <a:bodyPr/>
          <a:lstStyle/>
          <a:p>
            <a:pPr algn="ctr"/>
            <a:r>
              <a:rPr lang="en-IN" cap="all" dirty="0"/>
              <a:t>DOCKER IMAGE</a:t>
            </a: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1" cstate="print"/>
          <a:srcRect l="7465" t="25101" r="8099"/>
          <a:stretch>
            <a:fillRect/>
          </a:stretch>
        </p:blipFill>
        <p:spPr bwMode="auto">
          <a:xfrm>
            <a:off x="2057400" y="950699"/>
            <a:ext cx="8077200" cy="5015387"/>
          </a:xfrm>
          <a:prstGeom prst="rect">
            <a:avLst/>
          </a:prstGeom>
          <a:noFill/>
          <a:ln w="9525">
            <a:noFill/>
            <a:miter lim="800000"/>
            <a:headEnd/>
            <a:tailEnd/>
          </a:ln>
        </p:spPr>
      </p:pic>
      <p:sp>
        <p:nvSpPr>
          <p:cNvPr id="2" name="Title 1"/>
          <p:cNvSpPr>
            <a:spLocks noGrp="1"/>
          </p:cNvSpPr>
          <p:nvPr>
            <p:ph type="title" idx="4294967295"/>
          </p:nvPr>
        </p:nvSpPr>
        <p:spPr>
          <a:xfrm>
            <a:off x="1571625" y="426031"/>
            <a:ext cx="9604375" cy="1049337"/>
          </a:xfrm>
        </p:spPr>
        <p:txBody>
          <a:bodyPr/>
          <a:lstStyle/>
          <a:p>
            <a:pPr algn="ctr"/>
            <a:r>
              <a:rPr lang="en-US" dirty="0"/>
              <a:t>DOCKER ARCHITECTURE</a:t>
            </a:r>
            <a:endParaRPr lang="en-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51579" y="2015732"/>
            <a:ext cx="9603275" cy="4159437"/>
          </a:xfrm>
        </p:spPr>
        <p:txBody>
          <a:bodyPr>
            <a:normAutofit/>
          </a:bodyPr>
          <a:lstStyle/>
          <a:p>
            <a:r>
              <a:rPr lang="en-US" b="1" dirty="0"/>
              <a:t>You might create your own images or you might only use those created by others and published in a registry. </a:t>
            </a:r>
            <a:endParaRPr lang="en-US" b="1" dirty="0"/>
          </a:p>
          <a:p>
            <a:r>
              <a:rPr lang="en-US" b="1" dirty="0"/>
              <a:t>To build your own image, you create a </a:t>
            </a:r>
            <a:r>
              <a:rPr lang="en-US" b="1" dirty="0" err="1"/>
              <a:t>Dockerfile</a:t>
            </a:r>
            <a:r>
              <a:rPr lang="en-US" b="1" dirty="0"/>
              <a:t> with a simple syntax for defining the steps needed to create the image and run it.</a:t>
            </a:r>
            <a:endParaRPr lang="en-US" b="1" dirty="0"/>
          </a:p>
          <a:p>
            <a:r>
              <a:rPr lang="en-US" b="1" dirty="0"/>
              <a:t> Each instruction in a </a:t>
            </a:r>
            <a:r>
              <a:rPr lang="en-US" b="1" dirty="0" err="1"/>
              <a:t>Dockerfile</a:t>
            </a:r>
            <a:r>
              <a:rPr lang="en-US" b="1" dirty="0"/>
              <a:t> creates a layer in the image. </a:t>
            </a:r>
            <a:endParaRPr lang="en-US" b="1" dirty="0"/>
          </a:p>
          <a:p>
            <a:r>
              <a:rPr lang="en-US" b="1" dirty="0"/>
              <a:t>When you change the </a:t>
            </a:r>
            <a:r>
              <a:rPr lang="en-US" b="1" dirty="0" err="1"/>
              <a:t>Dockerfile</a:t>
            </a:r>
            <a:r>
              <a:rPr lang="en-US" b="1" dirty="0"/>
              <a:t> and rebuild the image, only those layers which have changed are rebuilt. </a:t>
            </a:r>
            <a:endParaRPr lang="en-US" b="1" dirty="0"/>
          </a:p>
          <a:p>
            <a:r>
              <a:rPr lang="en-US" b="1" dirty="0"/>
              <a:t>This is part of what makes images so lightweight, small, and fast, when compared to other virtualization technologies.</a:t>
            </a:r>
            <a:endParaRPr lang="en-IN" b="1" dirty="0"/>
          </a:p>
        </p:txBody>
      </p:sp>
      <p:sp>
        <p:nvSpPr>
          <p:cNvPr id="5" name="Title 4"/>
          <p:cNvSpPr>
            <a:spLocks noGrp="1"/>
          </p:cNvSpPr>
          <p:nvPr>
            <p:ph type="title"/>
          </p:nvPr>
        </p:nvSpPr>
        <p:spPr>
          <a:xfrm>
            <a:off x="1451579" y="1068779"/>
            <a:ext cx="9603275" cy="784975"/>
          </a:xfrm>
        </p:spPr>
        <p:txBody>
          <a:bodyPr/>
          <a:lstStyle/>
          <a:p>
            <a:pPr algn="ctr"/>
            <a:r>
              <a:rPr lang="en-IN" dirty="0"/>
              <a:t>DOCKER IMAGE</a:t>
            </a:r>
            <a:endParaRPr lang="en-IN"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5"/>
          </a:solidFill>
        </p:spPr>
        <p:style>
          <a:lnRef idx="2">
            <a:schemeClr val="accent3">
              <a:shade val="50000"/>
            </a:schemeClr>
          </a:lnRef>
          <a:fillRef idx="1">
            <a:schemeClr val="accent3"/>
          </a:fillRef>
          <a:effectRef idx="0">
            <a:schemeClr val="accent3"/>
          </a:effectRef>
          <a:fontRef idx="minor">
            <a:schemeClr val="lt1"/>
          </a:fontRef>
        </p:style>
        <p:txBody>
          <a:bodyPr>
            <a:normAutofit/>
          </a:bodyPr>
          <a:lstStyle/>
          <a:p>
            <a:r>
              <a:rPr lang="en-IN" dirty="0"/>
              <a:t>Docker Editions</a:t>
            </a:r>
            <a:endParaRPr lang="en-IN" dirty="0"/>
          </a:p>
        </p:txBody>
      </p:sp>
      <p:sp>
        <p:nvSpPr>
          <p:cNvPr id="3" name="Content Placeholder 2"/>
          <p:cNvSpPr>
            <a:spLocks noGrp="1"/>
          </p:cNvSpPr>
          <p:nvPr>
            <p:ph idx="1"/>
          </p:nvPr>
        </p:nvSpPr>
        <p:spPr>
          <a:xfrm>
            <a:off x="1451579" y="2015732"/>
            <a:ext cx="9603275" cy="3826928"/>
          </a:xfrm>
        </p:spPr>
        <p:txBody>
          <a:bodyPr/>
          <a:lstStyle/>
          <a:p>
            <a:r>
              <a:rPr lang="en-US" dirty="0"/>
              <a:t>Docker is available in 2 different editions, as listed below:</a:t>
            </a:r>
            <a:endParaRPr lang="en-US" dirty="0"/>
          </a:p>
          <a:p>
            <a:r>
              <a:rPr lang="en-IN" b="1" dirty="0"/>
              <a:t>Community Edition (CE)</a:t>
            </a:r>
            <a:endParaRPr lang="en-IN" b="1" dirty="0"/>
          </a:p>
          <a:p>
            <a:pPr lvl="1" algn="just"/>
            <a:r>
              <a:rPr lang="en-US" sz="1600" dirty="0"/>
              <a:t>The </a:t>
            </a:r>
            <a:r>
              <a:rPr lang="en-US" sz="1600" b="1" dirty="0"/>
              <a:t>Community Edition</a:t>
            </a:r>
            <a:r>
              <a:rPr lang="en-US" sz="1600" dirty="0"/>
              <a:t> is suitable for </a:t>
            </a:r>
            <a:r>
              <a:rPr lang="en-US" sz="1600" dirty="0">
                <a:solidFill>
                  <a:srgbClr val="FF0000"/>
                </a:solidFill>
              </a:rPr>
              <a:t>individual developers and small teams. </a:t>
            </a:r>
            <a:endParaRPr lang="en-US" sz="1600" dirty="0">
              <a:solidFill>
                <a:srgbClr val="FF0000"/>
              </a:solidFill>
            </a:endParaRPr>
          </a:p>
          <a:p>
            <a:pPr lvl="1" algn="just"/>
            <a:r>
              <a:rPr lang="en-US" sz="1600" dirty="0"/>
              <a:t>It offers </a:t>
            </a:r>
            <a:r>
              <a:rPr lang="en-US" sz="1600" dirty="0">
                <a:solidFill>
                  <a:srgbClr val="FF0000"/>
                </a:solidFill>
              </a:rPr>
              <a:t>limited functionality</a:t>
            </a:r>
            <a:r>
              <a:rPr lang="en-US" sz="1600" dirty="0"/>
              <a:t>, in comparison to the </a:t>
            </a:r>
            <a:r>
              <a:rPr lang="en-US" sz="1600" dirty="0">
                <a:solidFill>
                  <a:srgbClr val="FF0000"/>
                </a:solidFill>
              </a:rPr>
              <a:t>Enterprise Edition.</a:t>
            </a:r>
            <a:endParaRPr lang="en-IN" sz="1600" dirty="0">
              <a:solidFill>
                <a:srgbClr val="FF0000"/>
              </a:solidFill>
            </a:endParaRPr>
          </a:p>
          <a:p>
            <a:pPr marL="457200" lvl="1" indent="0">
              <a:buNone/>
            </a:pPr>
            <a:endParaRPr lang="en-IN" dirty="0"/>
          </a:p>
          <a:p>
            <a:r>
              <a:rPr lang="en-IN" b="1" dirty="0"/>
              <a:t>Enterprise Edition (EE)</a:t>
            </a:r>
            <a:endParaRPr lang="en-IN" dirty="0"/>
          </a:p>
          <a:p>
            <a:pPr marL="0" indent="0">
              <a:buNone/>
            </a:pPr>
            <a:endParaRPr lang="en-IN" dirty="0"/>
          </a:p>
        </p:txBody>
      </p:sp>
      <p:sp>
        <p:nvSpPr>
          <p:cNvPr id="5" name="TextBox 4"/>
          <p:cNvSpPr txBox="1"/>
          <p:nvPr/>
        </p:nvSpPr>
        <p:spPr>
          <a:xfrm>
            <a:off x="1451578" y="4711973"/>
            <a:ext cx="10079361" cy="646331"/>
          </a:xfrm>
          <a:prstGeom prst="rect">
            <a:avLst/>
          </a:prstGeom>
          <a:noFill/>
        </p:spPr>
        <p:txBody>
          <a:bodyPr wrap="square">
            <a:spAutoFit/>
          </a:bodyPr>
          <a:lstStyle/>
          <a:p>
            <a:pPr lvl="1"/>
            <a:r>
              <a:rPr lang="en-US" dirty="0"/>
              <a:t>The </a:t>
            </a:r>
            <a:r>
              <a:rPr lang="en-US" b="1" dirty="0"/>
              <a:t>Enterprise Edition, </a:t>
            </a:r>
            <a:r>
              <a:rPr lang="en-US" dirty="0"/>
              <a:t>on the other hand, is suitable for </a:t>
            </a:r>
            <a:r>
              <a:rPr lang="en-US" dirty="0">
                <a:solidFill>
                  <a:srgbClr val="FF0000"/>
                </a:solidFill>
              </a:rPr>
              <a:t>large teams </a:t>
            </a:r>
            <a:r>
              <a:rPr lang="en-US" dirty="0"/>
              <a:t>and for using Docker in </a:t>
            </a:r>
            <a:r>
              <a:rPr lang="en-US" dirty="0">
                <a:solidFill>
                  <a:srgbClr val="FF0000"/>
                </a:solidFill>
              </a:rPr>
              <a:t>production environments.</a:t>
            </a:r>
            <a:endParaRPr lang="en-IN" dirty="0">
              <a:solidFill>
                <a:srgbClr val="FF0000"/>
              </a:solidFill>
            </a:endParaRPr>
          </a:p>
        </p:txBody>
      </p:sp>
      <p:sp>
        <p:nvSpPr>
          <p:cNvPr id="6" name="Content Placeholder 2"/>
          <p:cNvSpPr txBox="1"/>
          <p:nvPr/>
        </p:nvSpPr>
        <p:spPr>
          <a:xfrm>
            <a:off x="1451579" y="3545542"/>
            <a:ext cx="9603275" cy="1244522"/>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just"/>
            <a:endParaRPr lang="en-IN" sz="1600" dirty="0">
              <a:solidFill>
                <a:srgbClr val="FF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a:solidFill>
            <a:schemeClr val="accent1"/>
          </a:solidFill>
        </p:spPr>
        <p:style>
          <a:lnRef idx="2">
            <a:schemeClr val="accent3">
              <a:shade val="50000"/>
            </a:schemeClr>
          </a:lnRef>
          <a:fillRef idx="1">
            <a:schemeClr val="accent3"/>
          </a:fillRef>
          <a:effectRef idx="0">
            <a:schemeClr val="accent3"/>
          </a:effectRef>
          <a:fontRef idx="minor">
            <a:schemeClr val="lt1"/>
          </a:fontRef>
        </p:style>
        <p:txBody>
          <a:bodyPr>
            <a:normAutofit/>
          </a:bodyPr>
          <a:lstStyle/>
          <a:p>
            <a:r>
              <a:rPr lang="en-IN" dirty="0"/>
              <a:t>Enterprise Editions</a:t>
            </a:r>
            <a:endParaRPr lang="en-IN" dirty="0"/>
          </a:p>
        </p:txBody>
      </p:sp>
      <p:sp>
        <p:nvSpPr>
          <p:cNvPr id="3" name="Content Placeholder 2"/>
          <p:cNvSpPr>
            <a:spLocks noGrp="1"/>
          </p:cNvSpPr>
          <p:nvPr>
            <p:ph idx="1"/>
          </p:nvPr>
        </p:nvSpPr>
        <p:spPr/>
        <p:txBody>
          <a:bodyPr/>
          <a:lstStyle/>
          <a:p>
            <a:r>
              <a:rPr lang="en-US" dirty="0"/>
              <a:t>The Enterprise Edition is further categorized into three different editions, as listed below:</a:t>
            </a:r>
            <a:endParaRPr lang="en-US" dirty="0"/>
          </a:p>
          <a:p>
            <a:r>
              <a:rPr lang="en-US" b="1" dirty="0"/>
              <a:t>Basic Edition</a:t>
            </a:r>
            <a:endParaRPr lang="en-US" dirty="0"/>
          </a:p>
          <a:p>
            <a:r>
              <a:rPr lang="en-US" b="1" dirty="0"/>
              <a:t>Standard Edition</a:t>
            </a:r>
            <a:endParaRPr lang="en-US" dirty="0"/>
          </a:p>
          <a:p>
            <a:r>
              <a:rPr lang="en-US" b="1" dirty="0"/>
              <a:t>Advanced Edition</a:t>
            </a:r>
            <a:endParaRPr lang="en-US" dirty="0"/>
          </a:p>
          <a:p>
            <a:pPr marL="0" indent="0">
              <a:buNone/>
            </a:pPr>
            <a:endParaRPr lang="en-IN" dirty="0"/>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pic>
        <p:nvPicPr>
          <p:cNvPr id="6" name="Content Placeholder 5"/>
          <p:cNvPicPr>
            <a:picLocks noChangeAspect="1"/>
          </p:cNvPicPr>
          <p:nvPr/>
        </p:nvPicPr>
        <p:blipFill>
          <a:blip r:embed="rId1"/>
          <a:stretch>
            <a:fillRect/>
          </a:stretch>
        </p:blipFill>
        <p:spPr>
          <a:xfrm>
            <a:off x="1917065" y="2162175"/>
            <a:ext cx="8331200" cy="369760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484863" y="867256"/>
            <a:ext cx="9222275" cy="426958"/>
          </a:xfrm>
        </p:spPr>
        <p:txBody>
          <a:bodyPr>
            <a:normAutofit fontScale="90000"/>
          </a:bodyPr>
          <a:lstStyle/>
          <a:p>
            <a:pPr algn="ctr"/>
            <a:r>
              <a:rPr lang="en-IN" b="1" dirty="0"/>
              <a:t>Docker Architecture</a:t>
            </a:r>
            <a:br>
              <a:rPr lang="en-IN" b="1" dirty="0"/>
            </a:br>
            <a:endParaRPr lang="en-IN" dirty="0"/>
          </a:p>
        </p:txBody>
      </p:sp>
      <p:pic>
        <p:nvPicPr>
          <p:cNvPr id="6" name="Content Placeholder 5"/>
          <p:cNvPicPr>
            <a:picLocks noGrp="1" noChangeAspect="1"/>
          </p:cNvPicPr>
          <p:nvPr>
            <p:ph idx="1"/>
          </p:nvPr>
        </p:nvPicPr>
        <p:blipFill>
          <a:blip r:embed="rId1"/>
          <a:stretch>
            <a:fillRect/>
          </a:stretch>
        </p:blipFill>
        <p:spPr>
          <a:xfrm>
            <a:off x="2145261" y="2079679"/>
            <a:ext cx="7942521" cy="3691831"/>
          </a:xfrm>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614240" y="152400"/>
            <a:ext cx="10665895" cy="6705600"/>
          </a:xfrm>
        </p:spPr>
        <p:txBody>
          <a:bodyPr rtlCol="0">
            <a:normAutofit/>
          </a:bodyPr>
          <a:lstStyle/>
          <a:p>
            <a:pPr>
              <a:defRPr/>
            </a:pPr>
            <a:r>
              <a:rPr lang="en-US" b="1" dirty="0"/>
              <a:t>Docker has two main components, with a client-server architecture:</a:t>
            </a:r>
            <a:endParaRPr lang="en-US" b="1" dirty="0"/>
          </a:p>
          <a:p>
            <a:pPr>
              <a:defRPr/>
            </a:pPr>
            <a:r>
              <a:rPr lang="en-US" b="1" dirty="0">
                <a:solidFill>
                  <a:srgbClr val="FF0000"/>
                </a:solidFill>
              </a:rPr>
              <a:t>The Docker host</a:t>
            </a:r>
            <a:r>
              <a:rPr lang="en-US" b="1" dirty="0"/>
              <a:t>: The Docker host contains the Docker daemon, containers, and images.</a:t>
            </a:r>
            <a:endParaRPr lang="en-US" b="1" dirty="0"/>
          </a:p>
          <a:p>
            <a:pPr>
              <a:defRPr/>
            </a:pPr>
            <a:r>
              <a:rPr lang="en-US" b="1" dirty="0"/>
              <a:t> </a:t>
            </a:r>
            <a:r>
              <a:rPr lang="en-US" b="1" dirty="0">
                <a:solidFill>
                  <a:srgbClr val="FF0000"/>
                </a:solidFill>
              </a:rPr>
              <a:t>The Docker engine </a:t>
            </a:r>
            <a:r>
              <a:rPr lang="en-US" b="1" dirty="0"/>
              <a:t>is an important component that provides the core Docker technology.</a:t>
            </a:r>
            <a:endParaRPr lang="en-US" b="1" dirty="0"/>
          </a:p>
          <a:p>
            <a:pPr>
              <a:defRPr/>
            </a:pPr>
            <a:r>
              <a:rPr lang="en-US" b="1" dirty="0"/>
              <a:t> This core Docker technology </a:t>
            </a:r>
            <a:r>
              <a:rPr lang="en-US" b="1" dirty="0">
                <a:solidFill>
                  <a:srgbClr val="FF0000"/>
                </a:solidFill>
              </a:rPr>
              <a:t>enables images and containers</a:t>
            </a:r>
            <a:r>
              <a:rPr lang="en-US" b="1" dirty="0"/>
              <a:t>.</a:t>
            </a:r>
            <a:endParaRPr lang="en-US" b="1" dirty="0"/>
          </a:p>
          <a:p>
            <a:pPr>
              <a:defRPr/>
            </a:pPr>
            <a:r>
              <a:rPr lang="en-US" b="1" dirty="0"/>
              <a:t>When we install Docker successfully, we run a simple command. In our case, we will consider CentOS for the container. </a:t>
            </a:r>
            <a:endParaRPr lang="en-US" b="1" dirty="0"/>
          </a:p>
          <a:p>
            <a:pPr>
              <a:defRPr/>
            </a:pPr>
            <a:r>
              <a:rPr lang="en-US" b="1" dirty="0"/>
              <a:t>To run an interactive shell in the CentOS image, </a:t>
            </a:r>
            <a:endParaRPr lang="en-US" b="1" dirty="0"/>
          </a:p>
          <a:p>
            <a:pPr>
              <a:defRPr/>
            </a:pPr>
            <a:r>
              <a:rPr lang="en-US" b="1" dirty="0"/>
              <a:t>use </a:t>
            </a:r>
            <a:r>
              <a:rPr lang="en-US" b="1" dirty="0">
                <a:solidFill>
                  <a:srgbClr val="FF0000"/>
                </a:solidFill>
              </a:rPr>
              <a:t>docker run -i -t &lt;image&gt; /bin/bash:</a:t>
            </a:r>
            <a:endParaRPr lang="en-US" b="1" dirty="0">
              <a:solidFill>
                <a:srgbClr val="FF0000"/>
              </a:solidFill>
            </a:endParaRPr>
          </a:p>
          <a:p>
            <a:pPr>
              <a:defRPr/>
            </a:pPr>
            <a:r>
              <a:rPr lang="en-US" b="1" dirty="0"/>
              <a:t>The-i flag initiates an </a:t>
            </a:r>
            <a:r>
              <a:rPr lang="en-US" b="1" dirty="0">
                <a:solidFill>
                  <a:srgbClr val="FF0000"/>
                </a:solidFill>
              </a:rPr>
              <a:t>interactive container</a:t>
            </a:r>
            <a:endParaRPr lang="en-US" b="1" dirty="0">
              <a:solidFill>
                <a:srgbClr val="FF0000"/>
              </a:solidFill>
            </a:endParaRPr>
          </a:p>
          <a:p>
            <a:pPr>
              <a:defRPr/>
            </a:pPr>
            <a:r>
              <a:rPr lang="en-US" b="1" dirty="0"/>
              <a:t>The -t flag creates a </a:t>
            </a:r>
            <a:r>
              <a:rPr lang="en-US" b="1" dirty="0">
                <a:solidFill>
                  <a:srgbClr val="FF0000"/>
                </a:solidFill>
              </a:rPr>
              <a:t>pseudo-terminal</a:t>
            </a:r>
            <a:r>
              <a:rPr lang="en-US" b="1" dirty="0"/>
              <a:t> that attaches </a:t>
            </a:r>
            <a:r>
              <a:rPr lang="en-US" b="1" dirty="0">
                <a:solidFill>
                  <a:srgbClr val="FF0000"/>
                </a:solidFill>
              </a:rPr>
              <a:t>stdin</a:t>
            </a:r>
            <a:r>
              <a:rPr lang="en-US" b="1" dirty="0"/>
              <a:t> and </a:t>
            </a:r>
            <a:r>
              <a:rPr lang="en-US" b="1" dirty="0" err="1">
                <a:solidFill>
                  <a:srgbClr val="FF0000"/>
                </a:solidFill>
              </a:rPr>
              <a:t>stdout</a:t>
            </a:r>
            <a:endParaRPr lang="en-US" b="1" dirty="0">
              <a:solidFill>
                <a:srgbClr val="FF0000"/>
              </a:solidFill>
            </a:endParaRPr>
          </a:p>
          <a:p>
            <a:pPr>
              <a:defRPr/>
            </a:pPr>
            <a:endParaRPr lang="en-IN"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582258" y="138186"/>
            <a:ext cx="9963150" cy="6354762"/>
          </a:xfrm>
        </p:spPr>
        <p:txBody>
          <a:bodyPr rtlCol="0">
            <a:normAutofit lnSpcReduction="10000"/>
          </a:bodyPr>
          <a:lstStyle/>
          <a:p>
            <a:pPr>
              <a:defRPr/>
            </a:pPr>
            <a:endParaRPr lang="en-US" b="1" dirty="0"/>
          </a:p>
          <a:p>
            <a:pPr>
              <a:defRPr/>
            </a:pPr>
            <a:r>
              <a:rPr lang="en-US" b="1" dirty="0">
                <a:sym typeface="+mn-ea"/>
              </a:rPr>
              <a:t>The &lt;image&gt; is a </a:t>
            </a:r>
            <a:r>
              <a:rPr lang="en-US" b="1" dirty="0" err="1">
                <a:sym typeface="+mn-ea"/>
              </a:rPr>
              <a:t>CentOS</a:t>
            </a:r>
            <a:r>
              <a:rPr lang="en-US" b="1" dirty="0">
                <a:sym typeface="+mn-ea"/>
              </a:rPr>
              <a:t> image</a:t>
            </a:r>
            <a:endParaRPr lang="en-US" b="1" dirty="0"/>
          </a:p>
          <a:p>
            <a:pPr>
              <a:defRPr/>
            </a:pPr>
            <a:r>
              <a:rPr lang="en-US" b="1" dirty="0">
                <a:sym typeface="+mn-ea"/>
              </a:rPr>
              <a:t>/bin/bash starts a shell</a:t>
            </a:r>
            <a:endParaRPr lang="en-US" b="1" dirty="0"/>
          </a:p>
          <a:p>
            <a:pPr>
              <a:defRPr/>
            </a:pPr>
            <a:r>
              <a:rPr lang="en-US" b="1" dirty="0"/>
              <a:t>When we run this command, it verifies whether </a:t>
            </a:r>
            <a:r>
              <a:rPr lang="en-US" b="1" dirty="0">
                <a:solidFill>
                  <a:srgbClr val="FF0000"/>
                </a:solidFill>
              </a:rPr>
              <a:t>the </a:t>
            </a:r>
            <a:r>
              <a:rPr lang="en-US" b="1" dirty="0" err="1">
                <a:solidFill>
                  <a:srgbClr val="FF0000"/>
                </a:solidFill>
              </a:rPr>
              <a:t>CentOS</a:t>
            </a:r>
            <a:r>
              <a:rPr lang="en-US" b="1" dirty="0">
                <a:solidFill>
                  <a:srgbClr val="FF0000"/>
                </a:solidFill>
              </a:rPr>
              <a:t> image is available locally. If it is not available,</a:t>
            </a:r>
            <a:r>
              <a:rPr lang="en-US" b="1" dirty="0"/>
              <a:t> it will download the image from Docker Hub.</a:t>
            </a:r>
            <a:endParaRPr lang="en-US" b="1" dirty="0"/>
          </a:p>
          <a:p>
            <a:pPr>
              <a:defRPr/>
            </a:pPr>
            <a:r>
              <a:rPr lang="en-US" b="1" dirty="0"/>
              <a:t>An image has </a:t>
            </a:r>
            <a:r>
              <a:rPr lang="en-US" b="1" dirty="0">
                <a:solidFill>
                  <a:srgbClr val="FF0000"/>
                </a:solidFill>
              </a:rPr>
              <a:t>a file system and parameter </a:t>
            </a:r>
            <a:r>
              <a:rPr lang="en-US" b="1" dirty="0"/>
              <a:t>that can be used at runtime, while a </a:t>
            </a:r>
            <a:r>
              <a:rPr lang="en-US" b="1" dirty="0">
                <a:solidFill>
                  <a:srgbClr val="FF0000"/>
                </a:solidFill>
              </a:rPr>
              <a:t>container is an instance of an image with a state. </a:t>
            </a:r>
            <a:endParaRPr lang="en-US" b="1" dirty="0">
              <a:solidFill>
                <a:srgbClr val="FF0000"/>
              </a:solidFill>
            </a:endParaRPr>
          </a:p>
          <a:p>
            <a:pPr>
              <a:defRPr/>
            </a:pPr>
            <a:r>
              <a:rPr lang="en-US" b="1" dirty="0"/>
              <a:t>It is simple to understand that containers change while images do not.</a:t>
            </a:r>
            <a:endParaRPr lang="en-US" b="1" dirty="0"/>
          </a:p>
          <a:p>
            <a:pPr>
              <a:defRPr/>
            </a:pPr>
            <a:r>
              <a:rPr lang="en-US" b="1" dirty="0">
                <a:solidFill>
                  <a:srgbClr val="FF0000"/>
                </a:solidFill>
              </a:rPr>
              <a:t>Docker Hub: </a:t>
            </a:r>
            <a:r>
              <a:rPr lang="en-US" b="1" dirty="0"/>
              <a:t>Docker Hub is a </a:t>
            </a:r>
            <a:r>
              <a:rPr lang="en-US" b="1" dirty="0">
                <a:solidFill>
                  <a:srgbClr val="FF0000"/>
                </a:solidFill>
              </a:rPr>
              <a:t>Software as a Service </a:t>
            </a:r>
            <a:r>
              <a:rPr lang="en-US" b="1" dirty="0"/>
              <a:t>(</a:t>
            </a:r>
            <a:r>
              <a:rPr lang="en-US" b="1" dirty="0" err="1"/>
              <a:t>SaaS</a:t>
            </a:r>
            <a:r>
              <a:rPr lang="en-US" b="1" dirty="0"/>
              <a:t>) for </a:t>
            </a:r>
            <a:r>
              <a:rPr lang="en-US" b="1" dirty="0">
                <a:solidFill>
                  <a:srgbClr val="FF0000"/>
                </a:solidFill>
              </a:rPr>
              <a:t>sharing and managing Docker containers</a:t>
            </a:r>
            <a:r>
              <a:rPr lang="en-US" b="1" dirty="0"/>
              <a:t>. </a:t>
            </a:r>
            <a:endParaRPr lang="en-US" b="1" dirty="0"/>
          </a:p>
          <a:p>
            <a:pPr>
              <a:defRPr/>
            </a:pPr>
            <a:r>
              <a:rPr lang="en-US" b="1" dirty="0"/>
              <a:t>It is a kind of </a:t>
            </a:r>
            <a:r>
              <a:rPr lang="en-US" b="1" dirty="0">
                <a:solidFill>
                  <a:srgbClr val="FF0000"/>
                </a:solidFill>
              </a:rPr>
              <a:t>centralized registry service</a:t>
            </a:r>
            <a:r>
              <a:rPr lang="en-US" b="1" dirty="0"/>
              <a:t> provided by Docker. </a:t>
            </a:r>
            <a:endParaRPr lang="en-US" b="1" dirty="0"/>
          </a:p>
          <a:p>
            <a:pPr>
              <a:defRPr/>
            </a:pPr>
            <a:r>
              <a:rPr lang="en-US" b="1" dirty="0">
                <a:solidFill>
                  <a:srgbClr val="FF0000"/>
                </a:solidFill>
              </a:rPr>
              <a:t>As a user, we can use it to build and ship applications. It allows us to create a pipeline to integrate with code repositories and for collaboration, image </a:t>
            </a:r>
            <a:r>
              <a:rPr lang="en-IN" b="1" dirty="0">
                <a:solidFill>
                  <a:srgbClr val="FF0000"/>
                </a:solidFill>
              </a:rPr>
              <a:t>discovery, and automation.</a:t>
            </a:r>
            <a:endParaRPr lang="en-IN" b="1" dirty="0">
              <a:solidFill>
                <a:srgbClr val="FF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88068" y="804863"/>
            <a:ext cx="9604375" cy="496280"/>
          </a:xfrm>
          <a:solidFill>
            <a:schemeClr val="accent1"/>
          </a:solidFill>
        </p:spPr>
        <p:style>
          <a:lnRef idx="2">
            <a:schemeClr val="accent3">
              <a:shade val="50000"/>
            </a:schemeClr>
          </a:lnRef>
          <a:fillRef idx="1">
            <a:schemeClr val="accent3"/>
          </a:fillRef>
          <a:effectRef idx="0">
            <a:schemeClr val="accent3"/>
          </a:effectRef>
          <a:fontRef idx="minor">
            <a:schemeClr val="lt1"/>
          </a:fontRef>
        </p:style>
        <p:txBody>
          <a:bodyPr>
            <a:normAutofit fontScale="90000"/>
          </a:bodyPr>
          <a:lstStyle/>
          <a:p>
            <a:pPr algn="ctr"/>
            <a:r>
              <a:rPr lang="en-IN" dirty="0"/>
              <a:t>Docker Architecture </a:t>
            </a:r>
            <a:endParaRPr lang="en-IN" dirty="0"/>
          </a:p>
        </p:txBody>
      </p:sp>
      <p:pic>
        <p:nvPicPr>
          <p:cNvPr id="5122" name="Picture 2"/>
          <p:cNvPicPr>
            <a:picLocks noGrp="1" noChangeAspect="1" noChangeArrowheads="1"/>
          </p:cNvPicPr>
          <p:nvPr>
            <p:ph idx="4294967295"/>
          </p:nvPr>
        </p:nvPicPr>
        <p:blipFill>
          <a:blip r:embed="rId1">
            <a:extLst>
              <a:ext uri="{28A0092B-C50C-407E-A947-70E740481C1C}">
                <a14:useLocalDpi xmlns:a14="http://schemas.microsoft.com/office/drawing/2010/main" val="0"/>
              </a:ext>
            </a:extLst>
          </a:blip>
          <a:srcRect/>
          <a:stretch>
            <a:fillRect/>
          </a:stretch>
        </p:blipFill>
        <p:spPr>
          <a:xfrm>
            <a:off x="2133600" y="1722967"/>
            <a:ext cx="8229600" cy="4110037"/>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idx="4294967295"/>
          </p:nvPr>
        </p:nvSpPr>
        <p:spPr>
          <a:xfrm>
            <a:off x="1293018" y="500063"/>
            <a:ext cx="9605962" cy="1058862"/>
          </a:xfrm>
        </p:spPr>
        <p:txBody>
          <a:bodyPr>
            <a:normAutofit fontScale="90000"/>
          </a:bodyPr>
          <a:lstStyle/>
          <a:p>
            <a:pPr marL="0" marR="0" lvl="0" indent="0" algn="ctr" rtl="0">
              <a:lnSpc>
                <a:spcPct val="100000"/>
              </a:lnSpc>
              <a:spcBef>
                <a:spcPts val="0"/>
              </a:spcBef>
              <a:spcAft>
                <a:spcPts val="0"/>
              </a:spcAft>
              <a:buClr>
                <a:srgbClr val="000000"/>
              </a:buClr>
              <a:buSzPts val="3200"/>
              <a:buFont typeface="Arial" panose="020B0604020202020204"/>
              <a:buNone/>
            </a:pPr>
            <a:r>
              <a:rPr lang="en-US" sz="3200" b="1" i="0" u="none" strike="noStrike" cap="none" dirty="0">
                <a:solidFill>
                  <a:schemeClr val="dk1"/>
                </a:solidFill>
                <a:latin typeface="Calibri" panose="020F0502020204030204"/>
                <a:ea typeface="Calibri" panose="020F0502020204030204"/>
                <a:cs typeface="Calibri" panose="020F0502020204030204"/>
                <a:sym typeface="Calibri" panose="020F0502020204030204"/>
              </a:rPr>
              <a:t>Installing  Docker in windows  </a:t>
            </a:r>
            <a:br>
              <a:rPr lang="en-US" sz="3200" b="1" i="0" u="none" strike="noStrike" cap="none" dirty="0">
                <a:solidFill>
                  <a:schemeClr val="dk1"/>
                </a:solidFill>
                <a:latin typeface="Calibri" panose="020F0502020204030204"/>
                <a:ea typeface="Calibri" panose="020F0502020204030204"/>
                <a:cs typeface="Calibri" panose="020F0502020204030204"/>
                <a:sym typeface="Calibri" panose="020F0502020204030204"/>
              </a:rPr>
            </a:br>
            <a:endParaRPr lang="en-US" sz="3200" b="1"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2" name="Google Shape;84;p1"/>
          <p:cNvPicPr preferRelativeResize="0"/>
          <p:nvPr/>
        </p:nvPicPr>
        <p:blipFill rotWithShape="1">
          <a:blip r:embed="rId1"/>
          <a:stretch>
            <a:fillRect/>
          </a:stretch>
        </p:blipFill>
        <p:spPr>
          <a:xfrm>
            <a:off x="950026" y="1045029"/>
            <a:ext cx="10438410" cy="472637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305942" y="2236263"/>
            <a:ext cx="10522226" cy="1077218"/>
          </a:xfrm>
          <a:prstGeom prst="rect">
            <a:avLst/>
          </a:prstGeom>
          <a:noFill/>
        </p:spPr>
        <p:txBody>
          <a:bodyPr wrap="square">
            <a:spAutoFit/>
          </a:bodyPr>
          <a:lstStyle/>
          <a:p>
            <a:pPr algn="ctr"/>
            <a:r>
              <a:rPr lang="en-US" sz="3200" b="1" dirty="0">
                <a:solidFill>
                  <a:srgbClr val="C00000"/>
                </a:solidFill>
                <a:cs typeface="Poppins" panose="00000500000000000000" pitchFamily="2" charset="0"/>
              </a:rPr>
              <a:t>DOCKER INSTALLATION &amp;</a:t>
            </a:r>
            <a:endParaRPr lang="en-US" sz="3200" b="1" dirty="0">
              <a:solidFill>
                <a:srgbClr val="C00000"/>
              </a:solidFill>
              <a:cs typeface="Poppins" panose="00000500000000000000" pitchFamily="2" charset="0"/>
            </a:endParaRPr>
          </a:p>
          <a:p>
            <a:pPr algn="ctr"/>
            <a:r>
              <a:rPr lang="en-US" sz="3200" b="1" dirty="0">
                <a:solidFill>
                  <a:srgbClr val="C00000"/>
                </a:solidFill>
                <a:cs typeface="Poppins" panose="00000500000000000000" pitchFamily="2" charset="0"/>
              </a:rPr>
              <a:t>CRATING ACCOUNT IN DOCKER HUB</a:t>
            </a:r>
            <a:endParaRPr lang="en-US" sz="3200" b="1" cap="all" dirty="0">
              <a:solidFill>
                <a:srgbClr val="C00000"/>
              </a:solidFill>
              <a:cs typeface="Poppins" panose="00000500000000000000" pitchFamily="2" charset="0"/>
            </a:endParaRPr>
          </a:p>
        </p:txBody>
      </p:sp>
    </p:spTree>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Topic 9. User Requirements</Template>
  <TotalTime>0</TotalTime>
  <Words>4103</Words>
  <Application>WPS Presentation</Application>
  <PresentationFormat>Widescreen</PresentationFormat>
  <Paragraphs>106</Paragraphs>
  <Slides>33</Slides>
  <Notes>6</Notes>
  <HiddenSlides>3</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33</vt:i4>
      </vt:variant>
    </vt:vector>
  </HeadingPairs>
  <TitlesOfParts>
    <vt:vector size="45" baseType="lpstr">
      <vt:lpstr>Arial</vt:lpstr>
      <vt:lpstr>SimSun</vt:lpstr>
      <vt:lpstr>Wingdings</vt:lpstr>
      <vt:lpstr>Poppins</vt:lpstr>
      <vt:lpstr>Segoe Print</vt:lpstr>
      <vt:lpstr>BioRhyme ExtraBold</vt:lpstr>
      <vt:lpstr>Arial</vt:lpstr>
      <vt:lpstr>Calibri</vt:lpstr>
      <vt:lpstr>Gill Sans MT</vt:lpstr>
      <vt:lpstr>Microsoft YaHei</vt:lpstr>
      <vt:lpstr>Arial Unicode MS</vt:lpstr>
      <vt:lpstr>Gallery</vt:lpstr>
      <vt:lpstr>PowerPoint 演示文稿</vt:lpstr>
      <vt:lpstr>Docker Workflow</vt:lpstr>
      <vt:lpstr>DOCKER ARCHITECTURE</vt:lpstr>
      <vt:lpstr>Docker Architecture </vt:lpstr>
      <vt:lpstr>PowerPoint 演示文稿</vt:lpstr>
      <vt:lpstr>PowerPoint 演示文稿</vt:lpstr>
      <vt:lpstr>Docker Architecture </vt:lpstr>
      <vt:lpstr>Installing  Docker in windows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What is Docker Hub?</vt:lpstr>
      <vt:lpstr>Docker Registry/Docker Hub</vt:lpstr>
      <vt:lpstr>PowerPoint 演示文稿</vt:lpstr>
      <vt:lpstr>PowerPoint 演示文稿</vt:lpstr>
      <vt:lpstr>Docker Registry/Docker Hub</vt:lpstr>
      <vt:lpstr>Docker Registry/Docker Hub</vt:lpstr>
      <vt:lpstr>DOCKER IMAGE</vt:lpstr>
      <vt:lpstr>DOCKER IMAGE</vt:lpstr>
      <vt:lpstr>Docker Editions</vt:lpstr>
      <vt:lpstr>Enterprise Editions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dc:title>
  <dc:creator>Dr S Sri Harsha</dc:creator>
  <cp:lastModifiedBy>arjun</cp:lastModifiedBy>
  <cp:revision>15</cp:revision>
  <dcterms:created xsi:type="dcterms:W3CDTF">2023-03-18T09:17:00Z</dcterms:created>
  <dcterms:modified xsi:type="dcterms:W3CDTF">2024-05-04T06:04:10Z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F016753520644C2C82371E83D61AC785_13</vt:lpwstr>
  </property>
  <property fmtid="{D5CDD505-2E9C-101B-9397-08002B2CF9AE}" pid="3" name="KSOProductBuildVer">
    <vt:lpwstr>1033-12.2.0.16731</vt:lpwstr>
  </property>
</Properties>
</file>